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00_D83D88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4"/>
  </p:notesMasterIdLst>
  <p:handoutMasterIdLst>
    <p:handoutMasterId r:id="rId75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537" r:id="rId14"/>
    <p:sldId id="538" r:id="rId15"/>
    <p:sldId id="539" r:id="rId16"/>
    <p:sldId id="540" r:id="rId17"/>
    <p:sldId id="541" r:id="rId18"/>
    <p:sldId id="498" r:id="rId19"/>
    <p:sldId id="486" r:id="rId20"/>
    <p:sldId id="542" r:id="rId21"/>
    <p:sldId id="543" r:id="rId22"/>
    <p:sldId id="544" r:id="rId23"/>
    <p:sldId id="548" r:id="rId24"/>
    <p:sldId id="546" r:id="rId25"/>
    <p:sldId id="547" r:id="rId26"/>
    <p:sldId id="549" r:id="rId27"/>
    <p:sldId id="511" r:id="rId28"/>
    <p:sldId id="550" r:id="rId29"/>
    <p:sldId id="553" r:id="rId30"/>
    <p:sldId id="551" r:id="rId31"/>
    <p:sldId id="554" r:id="rId32"/>
    <p:sldId id="555" r:id="rId33"/>
    <p:sldId id="556" r:id="rId34"/>
    <p:sldId id="557" r:id="rId35"/>
    <p:sldId id="558" r:id="rId36"/>
    <p:sldId id="559" r:id="rId37"/>
    <p:sldId id="560" r:id="rId38"/>
    <p:sldId id="561" r:id="rId39"/>
    <p:sldId id="563" r:id="rId40"/>
    <p:sldId id="562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8" r:id="rId49"/>
    <p:sldId id="576" r:id="rId50"/>
    <p:sldId id="577" r:id="rId51"/>
    <p:sldId id="579" r:id="rId52"/>
    <p:sldId id="571" r:id="rId53"/>
    <p:sldId id="572" r:id="rId54"/>
    <p:sldId id="573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91" r:id="rId63"/>
    <p:sldId id="587" r:id="rId64"/>
    <p:sldId id="589" r:id="rId65"/>
    <p:sldId id="590" r:id="rId66"/>
    <p:sldId id="592" r:id="rId67"/>
    <p:sldId id="593" r:id="rId68"/>
    <p:sldId id="574" r:id="rId69"/>
    <p:sldId id="594" r:id="rId70"/>
    <p:sldId id="597" r:id="rId71"/>
    <p:sldId id="598" r:id="rId72"/>
    <p:sldId id="595" r:id="rId7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4EFC1-CC67-4F22-BCC2-8056917B7CFD}" v="2634" dt="2023-12-16T23:51:47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88" d="100"/>
          <a:sy n="88" d="100"/>
        </p:scale>
        <p:origin x="108" y="173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2023/12/17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87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0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08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7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70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41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801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81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097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81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08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4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484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99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79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554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36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73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39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36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109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496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618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625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02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784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191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884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122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918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611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356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312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38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510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1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460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995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1713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8375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6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71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②逆</a:t>
            </a:r>
            <a:r>
              <a:rPr lang="ja-JP" altLang="en-US" sz="5400" dirty="0"/>
              <a:t>伝播編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0"/>
            <a:ext cx="6400603" cy="108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14" y="-6301265"/>
            <a:ext cx="7635613" cy="1298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2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全結合ニューラルネットワーク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前回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適切な重みが既知のとき</a:t>
            </a:r>
            <a:endParaRPr kumimoji="1" lang="en-US" altLang="ja-JP" sz="2400" dirty="0"/>
          </a:p>
          <a:p>
            <a:r>
              <a:rPr kumimoji="1" lang="ja-JP" altLang="en-US" sz="2400" dirty="0"/>
              <a:t>データを伝搬させる方法を学んだ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1(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2(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3(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1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2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9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今回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特徴量に対して</a:t>
            </a:r>
            <a:endParaRPr kumimoji="1" lang="en-US" altLang="ja-JP" sz="2400" dirty="0"/>
          </a:p>
          <a:p>
            <a:r>
              <a:rPr kumimoji="1" lang="ja-JP" altLang="en-US" sz="2400" dirty="0"/>
              <a:t>何が正解か</a:t>
            </a:r>
            <a:endParaRPr kumimoji="1" lang="en-US" altLang="ja-JP" sz="2400" dirty="0"/>
          </a:p>
          <a:p>
            <a:r>
              <a:rPr kumimoji="1" lang="ja-JP" altLang="en-US" sz="2400" dirty="0"/>
              <a:t>わかっているとき</a:t>
            </a:r>
            <a:endParaRPr kumimoji="1" lang="en-US" altLang="ja-JP" sz="2400" dirty="0"/>
          </a:p>
          <a:p>
            <a:r>
              <a:rPr kumimoji="1" lang="ja-JP" altLang="en-US" sz="2400" dirty="0"/>
              <a:t>重みを求める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3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0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5A3D983-6B3C-F398-924A-6CA54BC64FAA}"/>
              </a:ext>
            </a:extLst>
          </p:cNvPr>
          <p:cNvSpPr/>
          <p:nvPr/>
        </p:nvSpPr>
        <p:spPr>
          <a:xfrm rot="2723335">
            <a:off x="6110635" y="2989150"/>
            <a:ext cx="197196" cy="9688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1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15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発: 8 pt 6">
            <a:extLst>
              <a:ext uri="{FF2B5EF4-FFF2-40B4-BE49-F238E27FC236}">
                <a16:creationId xmlns:a16="http://schemas.microsoft.com/office/drawing/2014/main" id="{63339C65-D930-2528-C787-FD88DEB36D7C}"/>
              </a:ext>
            </a:extLst>
          </p:cNvPr>
          <p:cNvSpPr/>
          <p:nvPr/>
        </p:nvSpPr>
        <p:spPr>
          <a:xfrm>
            <a:off x="2377440" y="3931920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27945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1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</a:t>
            </a:r>
            <a:endParaRPr lang="en-US" altLang="ja-JP" dirty="0"/>
          </a:p>
          <a:p>
            <a:r>
              <a:rPr lang="ja-JP" altLang="en-US" dirty="0"/>
              <a:t>第４回　実験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16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435D2BAF-BB44-1836-256D-3C069D7B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3" y="136525"/>
            <a:ext cx="6493801" cy="66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8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/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/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/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altLang="ja-JP" sz="3200" dirty="0"/>
              </a:p>
              <a:p>
                <a:r>
                  <a:rPr lang="ja-JP" altLang="en-US" sz="3200" dirty="0"/>
                  <a:t>というように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が引数にない</a:t>
                </a:r>
                <a:endParaRPr lang="en-US" altLang="ja-JP" sz="3200" dirty="0"/>
              </a:p>
              <a:p>
                <a:r>
                  <a:rPr lang="ja-JP" altLang="en-US" sz="3200" dirty="0"/>
                  <a:t>∴</a:t>
                </a:r>
                <a:r>
                  <a:rPr kumimoji="1" lang="en-US" altLang="ja-JP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での偏微分が</a:t>
                </a:r>
                <a:r>
                  <a:rPr lang="en-US" altLang="ja-JP" sz="3200" dirty="0"/>
                  <a:t>0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blipFill>
                <a:blip r:embed="rId7"/>
                <a:stretch>
                  <a:fillRect l="-1643" b="-8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2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/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3200" dirty="0"/>
                  <a:t>←データが入れば既知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7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/>
                  <a:t>h</a:t>
                </a:r>
                <a:r>
                  <a:rPr lang="ja-JP" altLang="en-US" sz="3200" dirty="0"/>
                  <a:t>は活性化関数</a:t>
                </a:r>
                <a:endParaRPr lang="en-US" altLang="ja-JP" sz="3200" dirty="0"/>
              </a:p>
              <a:p>
                <a:r>
                  <a:rPr lang="ja-JP" altLang="en-US" sz="3200" dirty="0"/>
                  <a:t>出力層の活性化関数は</a:t>
                </a:r>
                <a:endParaRPr lang="en-US" altLang="ja-JP" sz="3200" dirty="0"/>
              </a:p>
              <a:p>
                <a:r>
                  <a:rPr lang="en-US" altLang="ja-JP" sz="3200" dirty="0" err="1"/>
                  <a:t>softmax</a:t>
                </a:r>
                <a:r>
                  <a:rPr lang="ja-JP" altLang="en-US" sz="3200" dirty="0"/>
                  <a:t>関数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blipFill>
                <a:blip r:embed="rId5"/>
                <a:stretch>
                  <a:fillRect l="-2500" t="-6038" b="-12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/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ja-JP" sz="2400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ja-JP" altLang="en-US" sz="2400" dirty="0"/>
                  <a:t> ←データが入れば既知</a:t>
                </a:r>
              </a:p>
              <a:p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77863B-ED2A-8FBE-030E-7411064FBB0B}"/>
              </a:ext>
            </a:extLst>
          </p:cNvPr>
          <p:cNvSpPr txBox="1"/>
          <p:nvPr/>
        </p:nvSpPr>
        <p:spPr>
          <a:xfrm>
            <a:off x="5504239" y="3185161"/>
            <a:ext cx="7027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Loss Function</a:t>
            </a:r>
            <a:r>
              <a:rPr lang="ja-JP" altLang="en-US" sz="3200" dirty="0"/>
              <a:t>は今は</a:t>
            </a:r>
            <a:r>
              <a:rPr lang="en-US" altLang="ja-JP" sz="3200" dirty="0"/>
              <a:t>Cross Entropy</a:t>
            </a:r>
          </a:p>
          <a:p>
            <a:r>
              <a:rPr lang="en-US" altLang="ja-JP" sz="3200" dirty="0"/>
              <a:t>(</a:t>
            </a:r>
            <a:r>
              <a:rPr lang="ja-JP" altLang="en-US" sz="3200" dirty="0"/>
              <a:t>平均二乗誤差</a:t>
            </a:r>
            <a:r>
              <a:rPr lang="en-US" altLang="ja-JP" sz="3200" dirty="0"/>
              <a:t>MSE</a:t>
            </a:r>
            <a:r>
              <a:rPr lang="ja-JP" altLang="en-US" sz="3200" dirty="0"/>
              <a:t>や</a:t>
            </a:r>
            <a:r>
              <a:rPr lang="en-US" altLang="ja-JP" sz="3200" dirty="0"/>
              <a:t>RMSE</a:t>
            </a:r>
            <a:r>
              <a:rPr lang="ja-JP" altLang="en-US" sz="3200" dirty="0"/>
              <a:t>など様々</a:t>
            </a:r>
            <a:r>
              <a:rPr lang="en-US" altLang="ja-JP" sz="3200" dirty="0"/>
              <a:t>)</a:t>
            </a:r>
          </a:p>
          <a:p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/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−…)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/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AD2E0-602E-A3B5-9A83-29D26AEE1262}"/>
              </a:ext>
            </a:extLst>
          </p:cNvPr>
          <p:cNvSpPr txBox="1"/>
          <p:nvPr/>
        </p:nvSpPr>
        <p:spPr>
          <a:xfrm>
            <a:off x="8542020" y="6076518"/>
            <a:ext cx="265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/>
              <a:t>←データが入れば既知</a:t>
            </a:r>
          </a:p>
        </p:txBody>
      </p:sp>
    </p:spTree>
    <p:extLst>
      <p:ext uri="{BB962C8B-B14F-4D97-AF65-F5344CB8AC3E}">
        <p14:creationId xmlns:p14="http://schemas.microsoft.com/office/powerpoint/2010/main" val="28874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x, t</a:t>
                </a:r>
                <a:r>
                  <a:rPr lang="ja-JP" altLang="en-US" sz="2400" dirty="0"/>
                  <a:t>のみを用いて表すこと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blipFill>
                <a:blip r:embed="rId3"/>
                <a:stretch>
                  <a:fillRect l="-1766" b="-7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/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36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8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/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1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/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6344C-B0AF-CFFD-BA8A-889DED692B7D}"/>
              </a:ext>
            </a:extLst>
          </p:cNvPr>
          <p:cNvSpPr txBox="1"/>
          <p:nvPr/>
        </p:nvSpPr>
        <p:spPr>
          <a:xfrm>
            <a:off x="8968740" y="3720425"/>
            <a:ext cx="1306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誤差</a:t>
            </a:r>
          </a:p>
        </p:txBody>
      </p:sp>
    </p:spTree>
    <p:extLst>
      <p:ext uri="{BB962C8B-B14F-4D97-AF65-F5344CB8AC3E}">
        <p14:creationId xmlns:p14="http://schemas.microsoft.com/office/powerpoint/2010/main" val="33675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/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/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91A8FF1-FCD7-1E2A-FAAA-1CBD37A27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40" y="5701587"/>
            <a:ext cx="5852160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7307580" y="5969655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更新前の重み</a:t>
            </a:r>
          </a:p>
        </p:txBody>
      </p:sp>
    </p:spTree>
    <p:extLst>
      <p:ext uri="{BB962C8B-B14F-4D97-AF65-F5344CB8AC3E}">
        <p14:creationId xmlns:p14="http://schemas.microsoft.com/office/powerpoint/2010/main" val="40192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6153152" y="4532785"/>
            <a:ext cx="5779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これって誤差の漸化式</a:t>
            </a:r>
            <a:endParaRPr lang="en-US" altLang="ja-JP" sz="2800" dirty="0"/>
          </a:p>
          <a:p>
            <a:r>
              <a:rPr lang="ja-JP" altLang="en-US" sz="2800" dirty="0"/>
              <a:t>後ろの層の誤差がわかればよい</a:t>
            </a:r>
          </a:p>
        </p:txBody>
      </p:sp>
    </p:spTree>
    <p:extLst>
      <p:ext uri="{BB962C8B-B14F-4D97-AF65-F5344CB8AC3E}">
        <p14:creationId xmlns:p14="http://schemas.microsoft.com/office/powerpoint/2010/main" val="6910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41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誤差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が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逆方向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に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伝播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してる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blipFill>
                <a:blip r:embed="rId3"/>
                <a:stretch>
                  <a:fillRect l="-5952" t="-2857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/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/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/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左 9">
            <a:extLst>
              <a:ext uri="{FF2B5EF4-FFF2-40B4-BE49-F238E27FC236}">
                <a16:creationId xmlns:a16="http://schemas.microsoft.com/office/drawing/2014/main" id="{AC460FB4-5AB6-6607-4AD4-A622C2231DE6}"/>
              </a:ext>
            </a:extLst>
          </p:cNvPr>
          <p:cNvSpPr/>
          <p:nvPr/>
        </p:nvSpPr>
        <p:spPr>
          <a:xfrm rot="21296809">
            <a:off x="5481921" y="4764615"/>
            <a:ext cx="3185160" cy="3587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2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などを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/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5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9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　</a:t>
            </a:r>
            <a:r>
              <a:rPr lang="ja-JP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再掲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0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WordArt 2">
            <a:extLst>
              <a:ext uri="{FF2B5EF4-FFF2-40B4-BE49-F238E27FC236}">
                <a16:creationId xmlns:a16="http://schemas.microsoft.com/office/drawing/2014/main" id="{C85D6DF1-5091-14F1-D5CF-BA7D896533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14992" y="4379368"/>
            <a:ext cx="6191215" cy="1575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ニューラルネットワーク</a:t>
            </a:r>
          </a:p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の神髄を完全に理解した</a:t>
            </a:r>
          </a:p>
        </p:txBody>
      </p:sp>
    </p:spTree>
    <p:extLst>
      <p:ext uri="{BB962C8B-B14F-4D97-AF65-F5344CB8AC3E}">
        <p14:creationId xmlns:p14="http://schemas.microsoft.com/office/powerpoint/2010/main" val="18694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パラメータ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の更新　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" y="1843420"/>
            <a:ext cx="11860502" cy="41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/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</a:t>
            </a:r>
            <a:r>
              <a:rPr lang="ja-JP" altLang="en-US" dirty="0"/>
              <a:t>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blipFill>
                <a:blip r:embed="rId5"/>
                <a:stretch>
                  <a:fillRect l="-1492" b="-4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blipFill>
                <a:blip r:embed="rId5"/>
                <a:stretch>
                  <a:fillRect l="-1615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/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/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ja-JP" altLang="en-US" sz="1600" dirty="0"/>
                  <a:t> </a:t>
                </a:r>
                <a:r>
                  <a:rPr lang="en-US" altLang="ja-JP" sz="1600" dirty="0"/>
                  <a:t>: </a:t>
                </a:r>
                <a:r>
                  <a:rPr lang="ja-JP" altLang="en-US" sz="1600" dirty="0"/>
                  <a:t>アダマール積</a:t>
                </a:r>
                <a:endParaRPr lang="en-US" altLang="ja-JP" sz="1600" dirty="0"/>
              </a:p>
              <a:p>
                <a:r>
                  <a:rPr lang="ja-JP" altLang="en-US" sz="1600" dirty="0"/>
                  <a:t>サイズが等しい行列の各要素の積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blipFill>
                <a:blip r:embed="rId10"/>
                <a:stretch>
                  <a:fillRect l="-899" t="-4167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3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重み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公式まとめ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2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バイアス 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バイアス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59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ニューラルネットワークを完全に理解する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r>
              <a:rPr lang="ja-JP" altLang="en-US" sz="3200" dirty="0"/>
              <a:t>問題を解く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r>
              <a:rPr lang="ja-JP" altLang="en-US" sz="3200" dirty="0"/>
              <a:t>問題を解く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</a:t>
            </a:r>
            <a:r>
              <a:rPr lang="ja-JP" altLang="en-US" dirty="0"/>
              <a:t>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091721-053A-FF2F-0BE3-187DE6C89FD2}"/>
              </a:ext>
            </a:extLst>
          </p:cNvPr>
          <p:cNvSpPr txBox="1"/>
          <p:nvPr/>
        </p:nvSpPr>
        <p:spPr>
          <a:xfrm>
            <a:off x="5663381" y="5751871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を使ってどう表せるか</a:t>
            </a:r>
          </a:p>
        </p:txBody>
      </p:sp>
    </p:spTree>
    <p:extLst>
      <p:ext uri="{BB962C8B-B14F-4D97-AF65-F5344CB8AC3E}">
        <p14:creationId xmlns:p14="http://schemas.microsoft.com/office/powerpoint/2010/main" val="239538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/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8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0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652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743577" y="2142371"/>
            <a:ext cx="3316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en-US" altLang="ja-JP" sz="2400" dirty="0"/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Loss</a:t>
            </a:r>
            <a:r>
              <a:rPr lang="ja-JP" altLang="en-US" sz="2400" dirty="0"/>
              <a:t>はいくら</a:t>
            </a:r>
            <a:endParaRPr lang="en-US" altLang="ja-JP" sz="2400" dirty="0"/>
          </a:p>
          <a:p>
            <a:r>
              <a:rPr lang="ja-JP" altLang="en-US" sz="2400" dirty="0"/>
              <a:t>改善するか？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DB12127-E72B-9EEF-C13D-D25C1C6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" y="1913021"/>
            <a:ext cx="8767446" cy="49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3771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67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6" name="爆発: 8 pt 5">
            <a:extLst>
              <a:ext uri="{FF2B5EF4-FFF2-40B4-BE49-F238E27FC236}">
                <a16:creationId xmlns:a16="http://schemas.microsoft.com/office/drawing/2014/main" id="{4DBB6623-2D12-C14D-A7C5-953EA552D8A8}"/>
              </a:ext>
            </a:extLst>
          </p:cNvPr>
          <p:cNvSpPr/>
          <p:nvPr/>
        </p:nvSpPr>
        <p:spPr>
          <a:xfrm>
            <a:off x="2769326" y="7205938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138375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68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5" name="爆発: 8 pt 4">
            <a:extLst>
              <a:ext uri="{FF2B5EF4-FFF2-40B4-BE49-F238E27FC236}">
                <a16:creationId xmlns:a16="http://schemas.microsoft.com/office/drawing/2014/main" id="{098DD83E-57EA-AF92-04B0-C21BEB25B2D1}"/>
              </a:ext>
            </a:extLst>
          </p:cNvPr>
          <p:cNvSpPr/>
          <p:nvPr/>
        </p:nvSpPr>
        <p:spPr>
          <a:xfrm>
            <a:off x="2267706" y="3158127"/>
            <a:ext cx="6850380" cy="201168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394455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505" y="2763825"/>
            <a:ext cx="5535260" cy="195417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次回</a:t>
            </a:r>
            <a:br>
              <a:rPr kumimoji="1" lang="en-US" altLang="ja-JP" dirty="0"/>
            </a:br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</a:t>
            </a:r>
            <a:r>
              <a:rPr kumimoji="1" lang="en-US" altLang="ja-JP" dirty="0"/>
              <a:t>or</a:t>
            </a:r>
            <a:r>
              <a:rPr kumimoji="1" lang="ja-JP" altLang="en-US" dirty="0"/>
              <a:t>実装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69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8287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D37DC-EF71-1032-2AC1-218068CE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62" y="7139940"/>
            <a:ext cx="2974860" cy="50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3594</TotalTime>
  <Words>1711</Words>
  <Application>Microsoft Office PowerPoint</Application>
  <PresentationFormat>ワイド画面</PresentationFormat>
  <Paragraphs>438</Paragraphs>
  <Slides>69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74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②逆伝播編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全体の流れ</vt:lpstr>
      <vt:lpstr>全体の流れ</vt:lpstr>
      <vt:lpstr>全体の流れ-全結合ニューラルネットワーク</vt:lpstr>
      <vt:lpstr>全体の流れ-前回</vt:lpstr>
      <vt:lpstr>全体の流れ-今回</vt:lpstr>
      <vt:lpstr>偏微分復習 iPadのご準備を</vt:lpstr>
      <vt:lpstr>偏微分-演習(ちょいムズ)</vt:lpstr>
      <vt:lpstr>偏微分-演習(ちょいムズ)</vt:lpstr>
      <vt:lpstr>偏微分-連鎖律 1変数</vt:lpstr>
      <vt:lpstr>偏微分-連鎖律 2変数</vt:lpstr>
      <vt:lpstr>偏微分-連鎖律 2変数</vt:lpstr>
      <vt:lpstr>偏微分-連鎖律 多変数</vt:lpstr>
      <vt:lpstr>偏微分-連鎖律 多変数</vt:lpstr>
      <vt:lpstr>偏微分復習完</vt:lpstr>
      <vt:lpstr>誤差逆伝播法 オンライン</vt:lpstr>
      <vt:lpstr>誤差逆伝播- 記号導入</vt:lpstr>
      <vt:lpstr>誤差逆伝播- 記号導入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誤差逆伝播-演習①出力層のバイアスの更新</vt:lpstr>
      <vt:lpstr>PowerPoint プレゼンテーション</vt:lpstr>
      <vt:lpstr>誤差逆伝播-演習①出力層のバイアスの更新</vt:lpstr>
      <vt:lpstr>誤差逆伝播-出力層の重みの更新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</vt:lpstr>
      <vt:lpstr>誤差逆伝播-演習②中間層のバイアスの更新</vt:lpstr>
      <vt:lpstr>PowerPoint プレゼンテーション</vt:lpstr>
      <vt:lpstr>誤差逆伝播-演習②中間層のバイアスの更新</vt:lpstr>
      <vt:lpstr>誤差逆伝播-演習②中間層のバイアスの更新</vt:lpstr>
      <vt:lpstr>ニューラルネットワーク</vt:lpstr>
      <vt:lpstr>誤差逆伝播-中間層の重みの更新</vt:lpstr>
      <vt:lpstr>誤差逆伝播-中間層の重みの更新</vt:lpstr>
      <vt:lpstr>誤差逆伝播-パラメータの更新　行列表現</vt:lpstr>
      <vt:lpstr>誤差逆伝播-行列表現 出力層 重み</vt:lpstr>
      <vt:lpstr>誤差逆伝播-行列表現 出力層 重み</vt:lpstr>
      <vt:lpstr>誤差逆伝播-行列表現 出力層 重み</vt:lpstr>
      <vt:lpstr>誤差逆伝播-行列表現 出力層 重み 公式まとめ</vt:lpstr>
      <vt:lpstr>誤差逆伝播-行列表現 出力層 バイアス 公式</vt:lpstr>
      <vt:lpstr>誤差逆伝播-行列表現 中間層 重み</vt:lpstr>
      <vt:lpstr>誤差逆伝播-行列表現 中間層 バイアス</vt:lpstr>
      <vt:lpstr>誤差逆伝播-行列表現 中間層 誤差</vt:lpstr>
      <vt:lpstr>誤差逆伝播-行列表現 中間層 誤差</vt:lpstr>
      <vt:lpstr>誤差逆伝播-行列表現 中間層 誤差</vt:lpstr>
      <vt:lpstr>誤差逆伝播-公式 まとめ 行列表現</vt:lpstr>
      <vt:lpstr>誤差逆伝播-公式 まとめ 誤差/活性化関数の微分</vt:lpstr>
      <vt:lpstr>誤差逆伝播-演習③手計算でNNを学習せよ</vt:lpstr>
      <vt:lpstr>誤差逆伝播法 オンライン完</vt:lpstr>
      <vt:lpstr>宿題</vt:lpstr>
      <vt:lpstr>宿題</vt:lpstr>
      <vt:lpstr>次回 誤差逆伝播法 ミニバッチor実装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2023-12-17T00:08:30Z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